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56" r:id="rId3"/>
    <p:sldId id="259" r:id="rId4"/>
    <p:sldId id="260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75" autoAdjust="0"/>
  </p:normalViewPr>
  <p:slideViewPr>
    <p:cSldViewPr>
      <p:cViewPr>
        <p:scale>
          <a:sx n="73" d="100"/>
          <a:sy n="73" d="100"/>
        </p:scale>
        <p:origin x="-136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64" y="-5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0E99-3EE8-4CE2-BC2D-6166C5525928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9CC35-F4CD-4E97-98FD-4386394BDA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159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B67BC-8DFC-4C39-8A90-182482BB52DE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164C6-CDEC-408D-81E5-6A705299B9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22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64C6-CDEC-408D-81E5-6A705299B92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248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6950" y="836712"/>
            <a:ext cx="6915450" cy="48020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grpSp>
        <p:nvGrpSpPr>
          <p:cNvPr id="7" name="Group 16"/>
          <p:cNvGrpSpPr/>
          <p:nvPr userDrawn="1"/>
        </p:nvGrpSpPr>
        <p:grpSpPr>
          <a:xfrm>
            <a:off x="352125" y="6224373"/>
            <a:ext cx="8547375" cy="519111"/>
            <a:chOff x="352125" y="6310845"/>
            <a:chExt cx="8547375" cy="519111"/>
          </a:xfrm>
        </p:grpSpPr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125" y="6351357"/>
              <a:ext cx="504825" cy="47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412" y="6351357"/>
              <a:ext cx="1630362" cy="450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7613" y="6310845"/>
              <a:ext cx="2401887" cy="519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矩形 10"/>
          <p:cNvSpPr/>
          <p:nvPr userDrawn="1"/>
        </p:nvSpPr>
        <p:spPr bwMode="auto">
          <a:xfrm>
            <a:off x="123584" y="116632"/>
            <a:ext cx="8896832" cy="5850021"/>
          </a:xfrm>
          <a:prstGeom prst="rect">
            <a:avLst/>
          </a:prstGeom>
          <a:noFill/>
          <a:ln w="342900" cap="flat" cmpd="sng" algn="ctr">
            <a:solidFill>
              <a:srgbClr val="92D050">
                <a:alpha val="69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srgbClr val="000000"/>
              </a:solidFill>
              <a:latin typeface="Garamond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7390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795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30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9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2233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190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255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1881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275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290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30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285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696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1317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119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83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200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825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386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380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05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99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651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A6B5-B23B-408E-B12D-E5E8C3C8D9CB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66B8A-78EA-499B-8107-DB131E5568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88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E781-DA10-4ACA-B8D5-82BF72883DD4}" type="datetimeFigureOut">
              <a:rPr lang="zh-TW" altLang="en-US" smtClean="0"/>
              <a:t>2019/3/19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7E908-322A-4C94-AF3A-C97A9FDFC0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97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4"/>
          <p:cNvSpPr txBox="1"/>
          <p:nvPr/>
        </p:nvSpPr>
        <p:spPr>
          <a:xfrm>
            <a:off x="0" y="6224373"/>
            <a:ext cx="9144000" cy="57600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Garamond" pitchFamily="18" charset="0"/>
              <a:ea typeface="新細明體" charset="-120"/>
              <a:cs typeface="+mn-cs"/>
            </a:endParaRPr>
          </a:p>
        </p:txBody>
      </p:sp>
      <p:sp>
        <p:nvSpPr>
          <p:cNvPr id="5" name="標題 1"/>
          <p:cNvSpPr>
            <a:spLocks noGrp="1"/>
          </p:cNvSpPr>
          <p:nvPr/>
        </p:nvSpPr>
        <p:spPr bwMode="auto">
          <a:xfrm>
            <a:off x="482600" y="246903"/>
            <a:ext cx="8277225" cy="69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28398" dir="1593903" algn="ctr" rotWithShape="0">
              <a:srgbClr val="DDDDDD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Tahoma" panose="020B0604030504040204" pitchFamily="34" charset="0"/>
                <a:ea typeface="+mj-ea"/>
                <a:cs typeface="Tahoma" panose="020B0604030504040204" pitchFamily="34" charset="0"/>
              </a:defRPr>
            </a:lvl1pPr>
            <a:lvl2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ctr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6pPr>
            <a:lvl7pPr marL="9144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7pPr>
            <a:lvl8pPr marL="13716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8pPr>
            <a:lvl9pPr marL="1828800" algn="l" rtl="0" font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accent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ctr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ahoma" panose="020B0604030504040204" pitchFamily="34" charset="0"/>
                <a:ea typeface="微軟正黑體"/>
                <a:cs typeface="Tahoma" panose="020B0604030504040204" pitchFamily="34" charset="0"/>
              </a:rPr>
              <a:t>按一下以編輯母片標題樣式</a:t>
            </a:r>
            <a:endParaRPr kumimoji="1" lang="zh-TW" altLang="en-US" sz="3200" b="1" i="0" u="none" strike="noStrike" kern="0" cap="none" spc="0" normalizeH="0" baseline="0" noProof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 panose="020B0604030504040204" pitchFamily="34" charset="0"/>
              <a:ea typeface="微軟正黑體"/>
              <a:cs typeface="Tahoma" panose="020B0604030504040204" pitchFamily="34" charset="0"/>
            </a:endParaRPr>
          </a:p>
        </p:txBody>
      </p:sp>
      <p:sp>
        <p:nvSpPr>
          <p:cNvPr id="6" name="內容版面配置區 2"/>
          <p:cNvSpPr>
            <a:spLocks noGrp="1"/>
          </p:cNvSpPr>
          <p:nvPr/>
        </p:nvSpPr>
        <p:spPr bwMode="auto">
          <a:xfrm>
            <a:off x="457200" y="1107328"/>
            <a:ext cx="8229600" cy="4932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80000"/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20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  <a:defRPr kumimoji="1"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Times New Roman" pitchFamily="18" charset="0"/>
              <a:buChar char="–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None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defRPr kumimoji="1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0" lvl="0" indent="0">
              <a:buNone/>
              <a:defRPr/>
            </a:pPr>
            <a:r>
              <a:rPr lang="en-US" altLang="zh-TW" sz="6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en-US" altLang="zh-TW" sz="6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6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400" kern="0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en-US" altLang="zh-TW" sz="4400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 </a:t>
            </a:r>
            <a:r>
              <a:rPr lang="en-US" altLang="zh-TW" sz="4400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2019</a:t>
            </a:r>
            <a:r>
              <a:rPr lang="zh-TW" altLang="en-US" sz="4400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人才培育觀察年</a:t>
            </a:r>
            <a:r>
              <a:rPr lang="en-US" altLang="zh-TW" sz="4400" kern="0" dirty="0" smtClean="0">
                <a:solidFill>
                  <a:schemeClr val="accent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pPr marL="0" lvl="0" indent="0" algn="ctr">
              <a:buNone/>
              <a:defRPr/>
            </a:pPr>
            <a:r>
              <a:rPr kumimoji="1" lang="zh-TW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甄選</a:t>
            </a:r>
          </a:p>
        </p:txBody>
      </p:sp>
      <p:sp>
        <p:nvSpPr>
          <p:cNvPr id="7" name="矩形 6"/>
          <p:cNvSpPr/>
          <p:nvPr/>
        </p:nvSpPr>
        <p:spPr>
          <a:xfrm>
            <a:off x="467544" y="377552"/>
            <a:ext cx="8198784" cy="747968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軟正黑體" panose="020B0604030504040204" pitchFamily="34" charset="-120"/>
              <a:ea typeface="微軟正黑體"/>
              <a:cs typeface="+mn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352125" y="6224373"/>
            <a:ext cx="8547375" cy="519111"/>
            <a:chOff x="352125" y="6310845"/>
            <a:chExt cx="8547375" cy="519111"/>
          </a:xfrm>
        </p:grpSpPr>
        <p:pic>
          <p:nvPicPr>
            <p:cNvPr id="10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125" y="6351357"/>
              <a:ext cx="504825" cy="47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412" y="6351357"/>
              <a:ext cx="1630362" cy="450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7613" y="6310845"/>
              <a:ext cx="2401887" cy="519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934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6915450" cy="4802088"/>
          </a:xfrm>
        </p:spPr>
        <p:txBody>
          <a:bodyPr/>
          <a:lstStyle/>
          <a:p>
            <a:endParaRPr lang="en-US" altLang="zh-TW" sz="2700" b="1" cap="small" dirty="0" smtClean="0">
              <a:solidFill>
                <a:srgbClr val="575F6D"/>
              </a:solidFill>
              <a:cs typeface="Aharoni" panose="02010803020104030203" pitchFamily="2" charset="-79"/>
            </a:endParaRPr>
          </a:p>
          <a:p>
            <a:r>
              <a:rPr lang="en-US" altLang="zh-TW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【2019</a:t>
            </a:r>
            <a:r>
              <a:rPr lang="zh-TW" altLang="en-US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人才培育觀察年</a:t>
            </a:r>
            <a:r>
              <a:rPr lang="en-US" altLang="zh-TW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】</a:t>
            </a:r>
            <a:r>
              <a:rPr lang="zh-TW" altLang="en-US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企劃</a:t>
            </a:r>
            <a:r>
              <a:rPr lang="zh-TW" altLang="en-US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書</a:t>
            </a:r>
            <a:r>
              <a:rPr lang="en-US" altLang="zh-TW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/>
            </a:r>
            <a:br>
              <a:rPr lang="en-US" altLang="zh-TW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</a:br>
            <a:r>
              <a:rPr lang="zh-TW" altLang="en-US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>                 </a:t>
            </a:r>
            <a: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/>
            </a:r>
            <a:b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</a:br>
            <a:endParaRPr lang="en-US" altLang="zh-TW" sz="2700" b="1" cap="small" dirty="0" smtClean="0">
              <a:solidFill>
                <a:schemeClr val="accent6">
                  <a:lumMod val="75000"/>
                </a:schemeClr>
              </a:solidFill>
              <a:cs typeface="Aharoni" panose="02010803020104030203" pitchFamily="2" charset="-79"/>
            </a:endParaRPr>
          </a:p>
          <a:p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系      </a:t>
            </a:r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班</a:t>
            </a:r>
            <a: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/</a:t>
            </a:r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     團</a:t>
            </a:r>
            <a: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  <a:t/>
            </a:r>
            <a:b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cs typeface="Aharoni" panose="02010803020104030203" pitchFamily="2" charset="-79"/>
              </a:rPr>
            </a:br>
            <a: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/>
            </a:r>
            <a:br>
              <a:rPr lang="en-US" altLang="zh-TW" sz="2700" b="1" cap="small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</a:br>
            <a:endParaRPr lang="en-US" altLang="zh-TW" sz="2700" b="1" cap="small" dirty="0" smtClean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Aharoni" panose="02010803020104030203" pitchFamily="2" charset="-79"/>
            </a:endParaRPr>
          </a:p>
          <a:p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節目    </a:t>
            </a:r>
            <a: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《</a:t>
            </a:r>
            <a:r>
              <a:rPr lang="zh-TW" altLang="en-US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            </a:t>
            </a:r>
            <a:r>
              <a:rPr lang="en-US" altLang="zh-TW" sz="2700" b="1" cap="small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haroni" panose="02010803020104030203" pitchFamily="2" charset="-79"/>
              </a:rPr>
              <a:t>》</a:t>
            </a:r>
            <a:endParaRPr lang="zh-TW" altLang="en-US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600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kumimoji="1" lang="en-US" altLang="zh-TW" b="1" kern="0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【</a:t>
            </a:r>
            <a:r>
              <a:rPr kumimoji="1" lang="zh-TW" altLang="en-US" b="1" kern="0" dirty="0">
                <a:solidFill>
                  <a:schemeClr val="tx2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請</a:t>
            </a:r>
            <a:r>
              <a:rPr kumimoji="1" lang="zh-TW" altLang="en-US" b="1" kern="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填入個人名稱</a:t>
            </a:r>
            <a:r>
              <a:rPr kumimoji="1" lang="en-US" altLang="zh-TW" b="1" kern="0" dirty="0" smtClean="0">
                <a:solidFill>
                  <a:srgbClr val="33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anose="020B0604030504040204" pitchFamily="34" charset="0"/>
              </a:rPr>
              <a:t>】</a:t>
            </a:r>
          </a:p>
          <a:p>
            <a:pPr algn="l"/>
            <a:endParaRPr lang="en-US" altLang="zh-TW" dirty="0" smtClean="0"/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自我介紹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個人簡介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參                       參賽理由或推薦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演出內容介紹</a:t>
            </a:r>
            <a:endParaRPr lang="en-US" altLang="zh-TW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ts val="3000"/>
              </a:lnSpc>
              <a:spcBef>
                <a:spcPts val="2400"/>
              </a:spcBef>
            </a:pPr>
            <a:r>
              <a:rPr lang="en-US" altLang="zh-TW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(</a:t>
            </a:r>
            <a:r>
              <a:rPr lang="zh-TW" alt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以上分開書寫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b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16832"/>
            <a:ext cx="3060672" cy="345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74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相片、影片</a:t>
            </a: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內容</a:t>
            </a:r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b="1" dirty="0">
                <a:solidFill>
                  <a:schemeClr val="accent6">
                    <a:lumMod val="75000"/>
                  </a:schemeClr>
                </a:solidFill>
              </a:rPr>
              <a:t>或參選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影片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標題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其他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652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 algn="l"/>
            <a:r>
              <a:rPr lang="zh-TW" altLang="en-US" sz="2800" b="1" dirty="0" smtClean="0">
                <a:solidFill>
                  <a:schemeClr val="accent6">
                    <a:lumMod val="75000"/>
                  </a:schemeClr>
                </a:solidFill>
              </a:rPr>
              <a:t>甄選參賽者注意本計畫之    </a:t>
            </a:r>
            <a:r>
              <a:rPr lang="zh-TW" altLang="zh-TW" sz="3600" b="1" dirty="0" smtClean="0">
                <a:solidFill>
                  <a:schemeClr val="accent6">
                    <a:lumMod val="75000"/>
                  </a:schemeClr>
                </a:solidFill>
              </a:rPr>
              <a:t>執行</a:t>
            </a:r>
            <a:r>
              <a:rPr lang="zh-TW" altLang="zh-TW" sz="3600" b="1" dirty="0">
                <a:solidFill>
                  <a:schemeClr val="accent6">
                    <a:lumMod val="75000"/>
                  </a:schemeClr>
                </a:solidFill>
              </a:rPr>
              <a:t>方式</a:t>
            </a:r>
            <a:endParaRPr lang="zh-TW" altLang="zh-TW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 algn="just" hangingPunct="0">
              <a:lnSpc>
                <a:spcPts val="2400"/>
              </a:lnSpc>
              <a:spcAft>
                <a:spcPts val="600"/>
              </a:spcAft>
            </a:pPr>
            <a:r>
              <a:rPr lang="zh-TW" altLang="zh-TW" sz="2400" kern="100" dirty="0">
                <a:solidFill>
                  <a:srgbClr val="0D0D0D"/>
                </a:solidFill>
                <a:ea typeface="標楷體"/>
                <a:cs typeface="Times New Roman"/>
              </a:rPr>
              <a:t>獲選者義務</a:t>
            </a:r>
            <a:r>
              <a:rPr lang="zh-TW" altLang="zh-TW" sz="2400" kern="100" dirty="0" smtClean="0">
                <a:solidFill>
                  <a:srgbClr val="0D0D0D"/>
                </a:solidFill>
                <a:ea typeface="標楷體"/>
                <a:cs typeface="Times New Roman"/>
              </a:rPr>
              <a:t>：</a:t>
            </a:r>
            <a:endParaRPr lang="en-US" altLang="zh-TW" sz="2400" kern="100" dirty="0" smtClean="0">
              <a:solidFill>
                <a:srgbClr val="0D0D0D"/>
              </a:solidFill>
              <a:ea typeface="標楷體"/>
              <a:cs typeface="Times New Roman"/>
            </a:endParaRPr>
          </a:p>
          <a:p>
            <a:pPr algn="just" hangingPunct="0">
              <a:lnSpc>
                <a:spcPts val="2400"/>
              </a:lnSpc>
              <a:spcAft>
                <a:spcPts val="600"/>
              </a:spcAft>
            </a:pPr>
            <a:r>
              <a:rPr lang="zh-TW" altLang="zh-TW" sz="2400" dirty="0">
                <a:solidFill>
                  <a:srgbClr val="0D0D0D"/>
                </a:solidFill>
                <a:ea typeface="標楷體"/>
                <a:cs typeface="Times New Roman"/>
              </a:rPr>
              <a:t>獎助金額：苗尖、菁英總共</a:t>
            </a:r>
            <a:r>
              <a:rPr lang="en-US" altLang="zh-TW" sz="2400" dirty="0">
                <a:solidFill>
                  <a:srgbClr val="0D0D0D"/>
                </a:solidFill>
                <a:ea typeface="標楷體"/>
                <a:cs typeface="Times New Roman"/>
              </a:rPr>
              <a:t>8</a:t>
            </a:r>
            <a:r>
              <a:rPr lang="zh-TW" altLang="zh-TW" sz="2400" dirty="0">
                <a:solidFill>
                  <a:srgbClr val="0D0D0D"/>
                </a:solidFill>
                <a:ea typeface="標楷體"/>
                <a:cs typeface="Times New Roman"/>
              </a:rPr>
              <a:t>名。苗尖學生每名</a:t>
            </a:r>
            <a:r>
              <a:rPr lang="en-US" altLang="zh-TW" sz="2400" dirty="0">
                <a:solidFill>
                  <a:srgbClr val="0D0D0D"/>
                </a:solidFill>
                <a:ea typeface="標楷體"/>
                <a:cs typeface="Times New Roman"/>
              </a:rPr>
              <a:t>10000</a:t>
            </a:r>
            <a:r>
              <a:rPr lang="zh-TW" altLang="zh-TW" sz="2400" dirty="0">
                <a:solidFill>
                  <a:srgbClr val="0D0D0D"/>
                </a:solidFill>
                <a:ea typeface="標楷體"/>
                <a:cs typeface="Times New Roman"/>
              </a:rPr>
              <a:t>元獎學金（菁英團員不發給獎金）。大師傳習及成果展費用將視所需之全額或酌量補助。</a:t>
            </a:r>
            <a:endParaRPr lang="zh-TW" altLang="zh-TW" sz="2400" kern="100" dirty="0">
              <a:cs typeface="Times New Roman"/>
            </a:endParaRPr>
          </a:p>
          <a:p>
            <a:pPr marL="179705" algn="just" hangingPunct="0">
              <a:lnSpc>
                <a:spcPts val="2400"/>
              </a:lnSpc>
              <a:spcAft>
                <a:spcPts val="600"/>
              </a:spcAft>
            </a:pPr>
            <a:r>
              <a:rPr lang="zh-TW" altLang="zh-TW" sz="2400" kern="100" dirty="0">
                <a:solidFill>
                  <a:srgbClr val="0D0D0D"/>
                </a:solidFill>
                <a:ea typeface="標楷體"/>
                <a:cs typeface="Times New Roman"/>
              </a:rPr>
              <a:t>獲選苗尖、菁英由其所屬學系或專業劇團辦理聘請大師及成果展</a:t>
            </a:r>
            <a:r>
              <a:rPr lang="en-US" altLang="zh-TW" sz="2400" kern="100" dirty="0">
                <a:solidFill>
                  <a:srgbClr val="0D0D0D"/>
                </a:solidFill>
                <a:ea typeface="標楷體"/>
                <a:cs typeface="Times New Roman"/>
              </a:rPr>
              <a:t>(</a:t>
            </a:r>
            <a:r>
              <a:rPr lang="zh-TW" altLang="zh-TW" sz="2400" kern="100" dirty="0">
                <a:solidFill>
                  <a:srgbClr val="0D0D0D"/>
                </a:solidFill>
                <a:ea typeface="標楷體"/>
                <a:cs typeface="Times New Roman"/>
              </a:rPr>
              <a:t>展演方式可精簡而完善</a:t>
            </a:r>
            <a:r>
              <a:rPr lang="en-US" altLang="zh-TW" sz="2400" kern="100" dirty="0">
                <a:solidFill>
                  <a:srgbClr val="0D0D0D"/>
                </a:solidFill>
                <a:ea typeface="標楷體"/>
                <a:cs typeface="Times New Roman"/>
              </a:rPr>
              <a:t>)</a:t>
            </a:r>
            <a:r>
              <a:rPr lang="zh-TW" altLang="zh-TW" sz="2400" kern="100" dirty="0">
                <a:solidFill>
                  <a:srgbClr val="0D0D0D"/>
                </a:solidFill>
                <a:ea typeface="標楷體"/>
                <a:cs typeface="Times New Roman"/>
              </a:rPr>
              <a:t>。所有苗尖、菁英須全程參與大師培訓、成果展等，以完成傳習和展現菁英之風。並配合期中、年末成果報告撰寫心得感想，以鼓勵學弟妹及其他團員踴躍參與</a:t>
            </a:r>
            <a:r>
              <a:rPr lang="zh-TW" altLang="zh-TW" sz="2400" kern="100" dirty="0" smtClean="0">
                <a:solidFill>
                  <a:srgbClr val="0D0D0D"/>
                </a:solidFill>
                <a:ea typeface="標楷體"/>
                <a:cs typeface="Times New Roman"/>
              </a:rPr>
              <a:t>。</a:t>
            </a:r>
            <a:endParaRPr lang="en-US" altLang="zh-TW" sz="2400" kern="100" dirty="0" smtClean="0">
              <a:solidFill>
                <a:srgbClr val="0D0D0D"/>
              </a:solidFill>
              <a:ea typeface="標楷體"/>
              <a:cs typeface="Times New Roman"/>
            </a:endParaRPr>
          </a:p>
          <a:p>
            <a:pPr marL="179705" algn="just" hangingPunct="0">
              <a:lnSpc>
                <a:spcPts val="2400"/>
              </a:lnSpc>
              <a:spcAft>
                <a:spcPts val="600"/>
              </a:spcAft>
            </a:pPr>
            <a:r>
              <a:rPr lang="zh-TW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中途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退出之苗尖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菁英將不得請領獎學金及其所獲大師傳習之</a:t>
            </a:r>
            <a:r>
              <a:rPr lang="zh-TW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補助金</a:t>
            </a:r>
            <a:r>
              <a:rPr lang="zh-TW" altLang="en-US" sz="24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。</a:t>
            </a:r>
            <a:endParaRPr lang="zh-TW" altLang="zh-TW" sz="2400" kern="1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  <a:p>
            <a:pPr marL="0" indent="0">
              <a:lnSpc>
                <a:spcPts val="1700"/>
              </a:lnSpc>
              <a:buNone/>
            </a:pPr>
            <a:endParaRPr lang="zh-TW" altLang="en-US" sz="2100" dirty="0"/>
          </a:p>
        </p:txBody>
      </p:sp>
    </p:spTree>
    <p:extLst>
      <p:ext uri="{BB962C8B-B14F-4D97-AF65-F5344CB8AC3E}">
        <p14:creationId xmlns:p14="http://schemas.microsoft.com/office/powerpoint/2010/main" val="51867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202</Words>
  <Application>Microsoft Office PowerPoint</Application>
  <PresentationFormat>如螢幕大小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8" baseType="lpstr">
      <vt:lpstr>Office 佈景主題</vt:lpstr>
      <vt:lpstr>自訂設計</vt:lpstr>
      <vt:lpstr>PowerPoint 簡報</vt:lpstr>
      <vt:lpstr>PowerPoint 簡報</vt:lpstr>
      <vt:lpstr>PowerPoint 簡報</vt:lpstr>
      <vt:lpstr>PowerPoint 簡報</vt:lpstr>
      <vt:lpstr>PowerPoint 簡報</vt:lpstr>
      <vt:lpstr>甄選參賽者注意本計畫之    執行方式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36</cp:revision>
  <dcterms:created xsi:type="dcterms:W3CDTF">2018-01-01T06:47:52Z</dcterms:created>
  <dcterms:modified xsi:type="dcterms:W3CDTF">2019-03-19T09:31:14Z</dcterms:modified>
</cp:coreProperties>
</file>